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95" r:id="rId2"/>
    <p:sldId id="305" r:id="rId3"/>
    <p:sldId id="256" r:id="rId4"/>
    <p:sldId id="296" r:id="rId5"/>
    <p:sldId id="297" r:id="rId6"/>
    <p:sldId id="304" r:id="rId7"/>
    <p:sldId id="299" r:id="rId8"/>
    <p:sldId id="308" r:id="rId9"/>
    <p:sldId id="301" r:id="rId10"/>
    <p:sldId id="309" r:id="rId11"/>
    <p:sldId id="302" r:id="rId12"/>
    <p:sldId id="310" r:id="rId13"/>
    <p:sldId id="311" r:id="rId14"/>
    <p:sldId id="303" r:id="rId15"/>
    <p:sldId id="312" r:id="rId16"/>
    <p:sldId id="306" r:id="rId17"/>
    <p:sldId id="30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71" autoAdjust="0"/>
    <p:restoredTop sz="94660" autoAdjust="0"/>
  </p:normalViewPr>
  <p:slideViewPr>
    <p:cSldViewPr>
      <p:cViewPr varScale="1">
        <p:scale>
          <a:sx n="114" d="100"/>
          <a:sy n="114" d="100"/>
        </p:scale>
        <p:origin x="83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619DB-838C-445B-96DC-C1AC8C3FF408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9C9E1-8E13-480E-905A-7FE42146452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3469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9087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40148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36821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6829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5816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2233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671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91257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976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681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B946E7-9D68-4B18-8F8D-810F979EE74D}" type="datetimeFigureOut">
              <a:rPr lang="sr-Latn-CS" smtClean="0"/>
              <a:pPr/>
              <a:t>18.3.2020.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E032F44-0B16-4D5E-B041-E7CDFBDA2417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94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8632983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Rješenja:</a:t>
            </a:r>
            <a:endParaRPr lang="hr-H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822324" y="1892300"/>
                <a:ext cx="3826946" cy="18247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+20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-20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/:(-1)</m:t>
                      </m:r>
                    </m:oMath>
                  </m:oMathPara>
                </a14:m>
                <a:endParaRPr lang="hr-HR" b="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4" y="1892300"/>
                <a:ext cx="3826946" cy="1824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Object 4"/>
              <p:cNvSpPr txBox="1"/>
              <p:nvPr/>
            </p:nvSpPr>
            <p:spPr bwMode="auto">
              <a:xfrm>
                <a:off x="4666137" y="1892300"/>
                <a:ext cx="4225999" cy="206664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−40=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4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=2+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40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=42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/:45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</m:t>
                      </m:r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66137" y="1892300"/>
                <a:ext cx="4225999" cy="2066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E66B5AF7-A053-4F5E-B0FB-785EDD9E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DCD4D8F7-8F22-40BB-84BB-42F847FBC79E}"/>
                  </a:ext>
                </a:extLst>
              </p:cNvPr>
              <p:cNvSpPr txBox="1"/>
              <p:nvPr/>
            </p:nvSpPr>
            <p:spPr bwMode="auto">
              <a:xfrm>
                <a:off x="775756" y="3611300"/>
                <a:ext cx="4588332" cy="165162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−14</m:t>
                          </m:r>
                        </m:e>
                      </m:d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−18−5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</m:e>
                      </m:d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+28+5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+5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-28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−10     /:(−2)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DCD4D8F7-8F22-40BB-84BB-42F847FB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5756" y="3611300"/>
                <a:ext cx="4588332" cy="1651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724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276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6322" name="Object 2"/>
              <p:cNvSpPr txBox="1"/>
              <p:nvPr/>
            </p:nvSpPr>
            <p:spPr bwMode="auto">
              <a:xfrm>
                <a:off x="828151" y="2924944"/>
                <a:ext cx="3606800" cy="11080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6322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51" y="2924944"/>
                <a:ext cx="3606800" cy="11080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323" name="Object 3"/>
              <p:cNvSpPr txBox="1"/>
              <p:nvPr/>
            </p:nvSpPr>
            <p:spPr bwMode="auto">
              <a:xfrm>
                <a:off x="828151" y="3897322"/>
                <a:ext cx="4821238" cy="121602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−4(6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−1)=6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6323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8151" y="3897322"/>
                <a:ext cx="4821238" cy="1216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23B2099-7C88-493A-87FA-CBC778F21605}"/>
                  </a:ext>
                </a:extLst>
              </p:cNvPr>
              <p:cNvSpPr txBox="1"/>
              <p:nvPr/>
            </p:nvSpPr>
            <p:spPr bwMode="auto">
              <a:xfrm>
                <a:off x="854094" y="1960886"/>
                <a:ext cx="3392488" cy="110807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8" name="Object 8">
                <a:extLst>
                  <a:ext uri="{FF2B5EF4-FFF2-40B4-BE49-F238E27FC236}">
                    <a16:creationId xmlns:a16="http://schemas.microsoft.com/office/drawing/2014/main" id="{B23B2099-7C88-493A-87FA-CBC778F216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54094" y="1960886"/>
                <a:ext cx="3392488" cy="11080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8CD159A2-76DD-4EE0-B32A-E1DD5B9D27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">
            <a:extLst>
              <a:ext uri="{FF2B5EF4-FFF2-40B4-BE49-F238E27FC236}">
                <a16:creationId xmlns:a16="http://schemas.microsoft.com/office/drawing/2014/main" id="{53739E0A-A523-47C9-9522-E8B1918449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969934"/>
            <a:ext cx="8229600" cy="77472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70C0"/>
                </a:solidFill>
              </a:rPr>
              <a:t>Zad.3.: </a:t>
            </a:r>
            <a:r>
              <a:rPr lang="hr-HR" sz="3600" dirty="0"/>
              <a:t>Riješi jednadžbe:</a:t>
            </a:r>
          </a:p>
        </p:txBody>
      </p:sp>
      <p:sp>
        <p:nvSpPr>
          <p:cNvPr id="11" name="Oblak 10">
            <a:extLst>
              <a:ext uri="{FF2B5EF4-FFF2-40B4-BE49-F238E27FC236}">
                <a16:creationId xmlns:a16="http://schemas.microsoft.com/office/drawing/2014/main" id="{C91686F5-9391-4D80-BD3D-D2AA32C147CA}"/>
              </a:ext>
            </a:extLst>
          </p:cNvPr>
          <p:cNvSpPr/>
          <p:nvPr/>
        </p:nvSpPr>
        <p:spPr>
          <a:xfrm>
            <a:off x="4860032" y="3140968"/>
            <a:ext cx="4112570" cy="312877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/>
              <a:t>Prisjetimo se:</a:t>
            </a:r>
          </a:p>
          <a:p>
            <a:pPr algn="ctr" eaLnBrk="1" hangingPunct="1">
              <a:defRPr/>
            </a:pPr>
            <a:r>
              <a:rPr lang="hr-HR" dirty="0"/>
              <a:t>Razlomaka se rješavamo tako da cijelu jednadžbu pomnožimo (najmanjim) zajedničkim nazivnikom</a:t>
            </a:r>
            <a:endParaRPr lang="hr-HR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Rješenja:</a:t>
            </a:r>
            <a:endParaRPr lang="hr-H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839190" y="1872970"/>
                <a:ext cx="4225999" cy="227611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/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∙6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4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−12=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−24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+12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9    /:(−20)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9190" y="1872970"/>
                <a:ext cx="4225999" cy="2276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Object 4"/>
              <p:cNvSpPr txBox="1"/>
              <p:nvPr/>
            </p:nvSpPr>
            <p:spPr bwMode="auto">
              <a:xfrm>
                <a:off x="4427984" y="1892300"/>
                <a:ext cx="4464495" cy="290485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nor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num>
                        <m:den>
                          <m: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/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∙15</m:t>
                      </m:r>
                    </m:oMath>
                  </m:oMathPara>
                </a14:m>
                <a:endParaRPr lang="hr-HR" dirty="0"/>
              </a:p>
              <a:p>
                <a:pPr/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5(4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-1)-45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hr-HR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−5−45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m:rPr>
                          <m:sty m:val="p"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−45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19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/(−19)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hr-H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19</m:t>
                          </m:r>
                        </m:den>
                      </m:f>
                    </m:oMath>
                  </m:oMathPara>
                </a14:m>
                <a:endParaRPr lang="hr-HR" dirty="0"/>
              </a:p>
              <a:p>
                <a:pPr/>
                <a:endParaRPr lang="hr-HR" dirty="0"/>
              </a:p>
              <a:p>
                <a:pPr/>
                <a:endParaRPr lang="hr-HR" dirty="0"/>
              </a:p>
            </p:txBody>
          </p:sp>
        </mc:Choice>
        <mc:Fallback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27984" y="1892300"/>
                <a:ext cx="4464495" cy="290485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E66B5AF7-A053-4F5E-B0FB-785EDD9E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2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9644471-82FE-44F9-A734-3E7B20505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Rješenja:</a:t>
            </a:r>
            <a:endParaRPr lang="hr-H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BB4E94AA-581C-47F0-AE93-D37C98CE760A}"/>
                  </a:ext>
                </a:extLst>
              </p:cNvPr>
              <p:cNvSpPr txBox="1"/>
              <p:nvPr/>
            </p:nvSpPr>
            <p:spPr bwMode="auto">
              <a:xfrm>
                <a:off x="822960" y="1844824"/>
                <a:ext cx="5909280" cy="345638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hr-HR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  <m: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hr-HR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r-H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hr-HR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e>
                      </m:d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−4(6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−1)=6</m:t>
                      </m:r>
                    </m:oMath>
                  </m:oMathPara>
                </a14:m>
                <a:endParaRPr lang="hr-HR" dirty="0"/>
              </a:p>
              <a:p>
                <a:pPr/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24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+4=6      /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∙3</m:t>
                      </m:r>
                    </m:oMath>
                  </m:oMathPara>
                </a14:m>
                <a:endParaRPr lang="hr-HR" dirty="0"/>
              </a:p>
              <a:p>
                <a:pPr/>
                <a:endParaRPr lang="hr-HR" dirty="0"/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m:rPr>
                        <m:nor/>
                      </m:rPr>
                      <a:rPr lang="hr-H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+20−7</m:t>
                    </m:r>
                    <m:r>
                      <a:rPr lang="hr-H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+12=1</m:t>
                    </m:r>
                    <m:r>
                      <a:rPr lang="hr-H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hr-HR" dirty="0"/>
                  <a:t> 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−72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=18−20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−12</m:t>
                      </m:r>
                    </m:oMath>
                  </m:oMathPara>
                </a14:m>
                <a:endParaRPr lang="hr-HR" b="0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42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=−14           /:(−42)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                          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42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3" name="Object 5">
                <a:extLst>
                  <a:ext uri="{FF2B5EF4-FFF2-40B4-BE49-F238E27FC236}">
                    <a16:creationId xmlns:a16="http://schemas.microsoft.com/office/drawing/2014/main" id="{BB4E94AA-581C-47F0-AE93-D37C98CE76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" y="1844824"/>
                <a:ext cx="5909280" cy="345638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9CB3F23B-748A-4EF0-B65B-0709CB738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1437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id="{F7082B57-40FA-42A8-81F7-921B25385504}"/>
              </a:ext>
            </a:extLst>
          </p:cNvPr>
          <p:cNvSpPr/>
          <p:nvPr/>
        </p:nvSpPr>
        <p:spPr>
          <a:xfrm>
            <a:off x="6012160" y="1880522"/>
            <a:ext cx="2736304" cy="1904634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1" dirty="0"/>
              <a:t>Prisjetimo se:</a:t>
            </a:r>
          </a:p>
          <a:p>
            <a:pPr algn="ctr" eaLnBrk="1" hangingPunct="1">
              <a:defRPr/>
            </a:pPr>
            <a:r>
              <a:rPr lang="hr-HR" dirty="0"/>
              <a:t>Prednost imaju zagrade!</a:t>
            </a:r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114866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70C0"/>
                </a:solidFill>
              </a:rPr>
              <a:t>Zad.4.: </a:t>
            </a:r>
            <a:r>
              <a:rPr lang="hr-HR" sz="2800" dirty="0"/>
              <a:t>Prepiši tekst u bilježnicu, zapiši ga u obliku jednadžbe te riješi jednadžbu. Zapiši odgovor.</a:t>
            </a:r>
          </a:p>
        </p:txBody>
      </p:sp>
      <p:sp>
        <p:nvSpPr>
          <p:cNvPr id="5" name="Pravokutnik 4">
            <a:extLst>
              <a:ext uri="{FF2B5EF4-FFF2-40B4-BE49-F238E27FC236}">
                <a16:creationId xmlns:a16="http://schemas.microsoft.com/office/drawing/2014/main" id="{640E5A7B-4010-4301-A52E-DAA4B6F3A877}"/>
              </a:ext>
            </a:extLst>
          </p:cNvPr>
          <p:cNvSpPr/>
          <p:nvPr/>
        </p:nvSpPr>
        <p:spPr>
          <a:xfrm>
            <a:off x="837588" y="1916832"/>
            <a:ext cx="74068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r-HR" sz="2400" b="1" dirty="0">
                <a:solidFill>
                  <a:srgbClr val="0070C0"/>
                </a:solidFill>
              </a:rPr>
              <a:t>a)  </a:t>
            </a:r>
            <a:r>
              <a:rPr lang="hr-HR" sz="2400" dirty="0"/>
              <a:t>Dodamo li </a:t>
            </a:r>
            <a:r>
              <a:rPr lang="hr-HR" sz="2400" dirty="0" err="1"/>
              <a:t>trokratniku</a:t>
            </a:r>
            <a:r>
              <a:rPr lang="hr-HR" sz="2400" dirty="0"/>
              <a:t> nekog broja broj 7, dobit ćemo 19. Koji je to broj?</a:t>
            </a: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45CE66A0-B37D-4E2D-A4A8-851D33DB9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6720" y="1946326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D1BD76A2-2EEE-4671-9A7E-E4DAAD136D9B}"/>
              </a:ext>
            </a:extLst>
          </p:cNvPr>
          <p:cNvSpPr txBox="1"/>
          <p:nvPr/>
        </p:nvSpPr>
        <p:spPr>
          <a:xfrm>
            <a:off x="1331640" y="28529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x – nepoznati broj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3961966D-1916-47CE-B5D5-2969D235DA68}"/>
                  </a:ext>
                </a:extLst>
              </p:cNvPr>
              <p:cNvSpPr/>
              <p:nvPr/>
            </p:nvSpPr>
            <p:spPr>
              <a:xfrm>
                <a:off x="1763688" y="3543400"/>
                <a:ext cx="14580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+7=19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3961966D-1916-47CE-B5D5-2969D235DA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543400"/>
                <a:ext cx="145802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0A6CE371-EE7F-41EC-B5B3-EBF5CC3B9F68}"/>
                  </a:ext>
                </a:extLst>
              </p:cNvPr>
              <p:cNvSpPr/>
              <p:nvPr/>
            </p:nvSpPr>
            <p:spPr>
              <a:xfrm>
                <a:off x="2195736" y="3912732"/>
                <a:ext cx="145802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hr-HR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=19</m:t>
                      </m:r>
                      <m: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−7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0A6CE371-EE7F-41EC-B5B3-EBF5CC3B9F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912732"/>
                <a:ext cx="145802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ravokutnik 10">
                <a:extLst>
                  <a:ext uri="{FF2B5EF4-FFF2-40B4-BE49-F238E27FC236}">
                    <a16:creationId xmlns:a16="http://schemas.microsoft.com/office/drawing/2014/main" id="{5631A297-1187-47F8-B0BA-3A02C71A97D7}"/>
                  </a:ext>
                </a:extLst>
              </p:cNvPr>
              <p:cNvSpPr/>
              <p:nvPr/>
            </p:nvSpPr>
            <p:spPr>
              <a:xfrm>
                <a:off x="2195735" y="4282064"/>
                <a:ext cx="170328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=12      /:3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1" name="Pravokutnik 10">
                <a:extLst>
                  <a:ext uri="{FF2B5EF4-FFF2-40B4-BE49-F238E27FC236}">
                    <a16:creationId xmlns:a16="http://schemas.microsoft.com/office/drawing/2014/main" id="{5631A297-1187-47F8-B0BA-3A02C71A97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4282064"/>
                <a:ext cx="1703287" cy="369332"/>
              </a:xfrm>
              <a:prstGeom prst="rect">
                <a:avLst/>
              </a:prstGeom>
              <a:blipFill>
                <a:blip r:embed="rId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F2B56576-BC03-46A5-BC34-B9176CD7450E}"/>
                  </a:ext>
                </a:extLst>
              </p:cNvPr>
              <p:cNvSpPr/>
              <p:nvPr/>
            </p:nvSpPr>
            <p:spPr>
              <a:xfrm>
                <a:off x="2195735" y="4651396"/>
                <a:ext cx="9514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F2B56576-BC03-46A5-BC34-B9176CD7450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5" y="4651396"/>
                <a:ext cx="951479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niOkvir 12">
            <a:extLst>
              <a:ext uri="{FF2B5EF4-FFF2-40B4-BE49-F238E27FC236}">
                <a16:creationId xmlns:a16="http://schemas.microsoft.com/office/drawing/2014/main" id="{14E72F6C-CA45-417F-8978-296C8B6CC03D}"/>
              </a:ext>
            </a:extLst>
          </p:cNvPr>
          <p:cNvSpPr txBox="1"/>
          <p:nvPr/>
        </p:nvSpPr>
        <p:spPr>
          <a:xfrm>
            <a:off x="3890977" y="5020728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To je broj 4.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0070C0"/>
                </a:solidFill>
              </a:rPr>
              <a:t>Zad.4.: </a:t>
            </a:r>
            <a:r>
              <a:rPr lang="hr-HR" sz="2800" dirty="0"/>
              <a:t>Prepiši tekst u bilježnicu, zapiši ga u obliku jednadžbe te riješi jednadžbu. Zapiši odgovor.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3889E3CF-633D-4FA2-A90D-89A80A204B17}"/>
              </a:ext>
            </a:extLst>
          </p:cNvPr>
          <p:cNvSpPr/>
          <p:nvPr/>
        </p:nvSpPr>
        <p:spPr>
          <a:xfrm>
            <a:off x="683568" y="1879650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56032" defTabSz="914400"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hr-HR" sz="2400" b="1" dirty="0">
                <a:solidFill>
                  <a:srgbClr val="0070C0"/>
                </a:solidFill>
              </a:rPr>
              <a:t>b)  </a:t>
            </a:r>
            <a:r>
              <a:rPr lang="hr-HR" sz="2400" dirty="0"/>
              <a:t>Dvije petine nekog broja uvećane za četiri jednake su trećini tog broja umanjenoj za dva. Koji je to broj?</a:t>
            </a:r>
          </a:p>
        </p:txBody>
      </p:sp>
      <p:pic>
        <p:nvPicPr>
          <p:cNvPr id="7" name="Slika 6" descr="Slika na kojoj se prikazuje crtež&#10;&#10;Opis je automatski generiran">
            <a:extLst>
              <a:ext uri="{FF2B5EF4-FFF2-40B4-BE49-F238E27FC236}">
                <a16:creationId xmlns:a16="http://schemas.microsoft.com/office/drawing/2014/main" id="{C0E425BE-E3D0-4AE7-8AE0-709D8DEEE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2072318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kstniOkvir 7">
            <a:extLst>
              <a:ext uri="{FF2B5EF4-FFF2-40B4-BE49-F238E27FC236}">
                <a16:creationId xmlns:a16="http://schemas.microsoft.com/office/drawing/2014/main" id="{AF75BA5C-63B6-4962-9BF5-4ADBBF573E9B}"/>
              </a:ext>
            </a:extLst>
          </p:cNvPr>
          <p:cNvSpPr txBox="1"/>
          <p:nvPr/>
        </p:nvSpPr>
        <p:spPr>
          <a:xfrm>
            <a:off x="1331640" y="2852936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x – nepoznati broj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B8C8E383-1D32-47FF-9E91-8C325E4430CE}"/>
                  </a:ext>
                </a:extLst>
              </p:cNvPr>
              <p:cNvSpPr/>
              <p:nvPr/>
            </p:nvSpPr>
            <p:spPr>
              <a:xfrm>
                <a:off x="1837714" y="3377535"/>
                <a:ext cx="1941109" cy="61279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hr-H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+4=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9" name="Pravokutnik 8">
                <a:extLst>
                  <a:ext uri="{FF2B5EF4-FFF2-40B4-BE49-F238E27FC236}">
                    <a16:creationId xmlns:a16="http://schemas.microsoft.com/office/drawing/2014/main" id="{B8C8E383-1D32-47FF-9E91-8C325E4430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7714" y="3377535"/>
                <a:ext cx="1941109" cy="6127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A75F8296-66F1-411A-A56C-09795C8C227E}"/>
                  </a:ext>
                </a:extLst>
              </p:cNvPr>
              <p:cNvSpPr/>
              <p:nvPr/>
            </p:nvSpPr>
            <p:spPr>
              <a:xfrm>
                <a:off x="3883327" y="3493444"/>
                <a:ext cx="72487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15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0" name="Pravokutnik 9">
                <a:extLst>
                  <a:ext uri="{FF2B5EF4-FFF2-40B4-BE49-F238E27FC236}">
                    <a16:creationId xmlns:a16="http://schemas.microsoft.com/office/drawing/2014/main" id="{A75F8296-66F1-411A-A56C-09795C8C22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327" y="3493444"/>
                <a:ext cx="724878" cy="369332"/>
              </a:xfrm>
              <a:prstGeom prst="rect">
                <a:avLst/>
              </a:prstGeom>
              <a:blipFill>
                <a:blip r:embed="rId4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Pravokutnik 10">
                <a:extLst>
                  <a:ext uri="{FF2B5EF4-FFF2-40B4-BE49-F238E27FC236}">
                    <a16:creationId xmlns:a16="http://schemas.microsoft.com/office/drawing/2014/main" id="{3B1CEE70-A133-4181-BAD9-AAC86F56A17D}"/>
                  </a:ext>
                </a:extLst>
              </p:cNvPr>
              <p:cNvSpPr/>
              <p:nvPr/>
            </p:nvSpPr>
            <p:spPr>
              <a:xfrm>
                <a:off x="1763688" y="4154509"/>
                <a:ext cx="232582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+60=5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−30   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1" name="Pravokutnik 10">
                <a:extLst>
                  <a:ext uri="{FF2B5EF4-FFF2-40B4-BE49-F238E27FC236}">
                    <a16:creationId xmlns:a16="http://schemas.microsoft.com/office/drawing/2014/main" id="{3B1CEE70-A133-4181-BAD9-AAC86F56A17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4154509"/>
                <a:ext cx="232582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1CFA6366-A353-4485-B344-F30AD334F355}"/>
                  </a:ext>
                </a:extLst>
              </p:cNvPr>
              <p:cNvSpPr/>
              <p:nvPr/>
            </p:nvSpPr>
            <p:spPr>
              <a:xfrm>
                <a:off x="1641859" y="4657857"/>
                <a:ext cx="244765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6</m:t>
                      </m:r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=−30−60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2" name="Pravokutnik 11">
                <a:extLst>
                  <a:ext uri="{FF2B5EF4-FFF2-40B4-BE49-F238E27FC236}">
                    <a16:creationId xmlns:a16="http://schemas.microsoft.com/office/drawing/2014/main" id="{1CFA6366-A353-4485-B344-F30AD334F3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859" y="4657857"/>
                <a:ext cx="2447658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kstniOkvir 12">
            <a:extLst>
              <a:ext uri="{FF2B5EF4-FFF2-40B4-BE49-F238E27FC236}">
                <a16:creationId xmlns:a16="http://schemas.microsoft.com/office/drawing/2014/main" id="{307E5E65-512A-400C-9FB4-81E666E944EA}"/>
              </a:ext>
            </a:extLst>
          </p:cNvPr>
          <p:cNvSpPr txBox="1"/>
          <p:nvPr/>
        </p:nvSpPr>
        <p:spPr>
          <a:xfrm>
            <a:off x="4245766" y="5416474"/>
            <a:ext cx="2448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>
                <a:solidFill>
                  <a:srgbClr val="0070C0"/>
                </a:solidFill>
              </a:rPr>
              <a:t>To je broj -90.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Pravokutnik 13">
                <a:extLst>
                  <a:ext uri="{FF2B5EF4-FFF2-40B4-BE49-F238E27FC236}">
                    <a16:creationId xmlns:a16="http://schemas.microsoft.com/office/drawing/2014/main" id="{E6E18833-D5EF-4BE3-9E74-C7F39D3D8E83}"/>
                  </a:ext>
                </a:extLst>
              </p:cNvPr>
              <p:cNvSpPr/>
              <p:nvPr/>
            </p:nvSpPr>
            <p:spPr>
              <a:xfrm>
                <a:off x="2300180" y="5047142"/>
                <a:ext cx="125284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=−90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4" name="Pravokutnik 13">
                <a:extLst>
                  <a:ext uri="{FF2B5EF4-FFF2-40B4-BE49-F238E27FC236}">
                    <a16:creationId xmlns:a16="http://schemas.microsoft.com/office/drawing/2014/main" id="{E6E18833-D5EF-4BE3-9E74-C7F39D3D8E8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0180" y="5047142"/>
                <a:ext cx="125284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8498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2F312B-4873-4F03-9EB8-3741D21AC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DOMAĆA ZADAĆA</a:t>
            </a:r>
            <a:endParaRPr lang="hr-H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Rezervirano mjesto sadržaja 2">
            <a:extLst>
              <a:ext uri="{FF2B5EF4-FFF2-40B4-BE49-F238E27FC236}">
                <a16:creationId xmlns:a16="http://schemas.microsoft.com/office/drawing/2014/main" id="{B2CE9F2E-3C09-408B-A5FE-E85D7881B7E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9331" y="2066925"/>
            <a:ext cx="7210425" cy="3921125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UDŽBENIK 41. stranica: </a:t>
            </a:r>
            <a:r>
              <a:rPr lang="hr-HR" altLang="sr-Latn-R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Računko</a:t>
            </a:r>
            <a:endParaRPr lang="hr-HR" altLang="sr-Latn-R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Učenici koji rade uz prilagodbu </a:t>
            </a:r>
          </a:p>
          <a:p>
            <a:pPr marL="0" indent="0" eaLnBrk="1" hangingPunct="1">
              <a:buNone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nastavnih sadržaja riješiti ove jednadžbe:</a:t>
            </a:r>
          </a:p>
          <a:p>
            <a:pPr marL="0" indent="0" eaLnBrk="1" hangingPunct="1">
              <a:buNone/>
            </a:pPr>
            <a:r>
              <a:rPr lang="hr-HR" alt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eaLnBrk="1" hangingPunct="1">
              <a:buNone/>
            </a:pPr>
            <a:endParaRPr lang="hr-HR" alt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buNone/>
            </a:pPr>
            <a:endParaRPr lang="hr-HR" alt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endParaRPr lang="hr-HR" altLang="sr-Latn-R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532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599AC0BA-AD2C-4D70-B577-84D2036AD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7300" y="286604"/>
            <a:ext cx="120491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ak 4">
            <a:extLst>
              <a:ext uri="{FF2B5EF4-FFF2-40B4-BE49-F238E27FC236}">
                <a16:creationId xmlns:a16="http://schemas.microsoft.com/office/drawing/2014/main" id="{8AF5893A-BA93-4850-AF96-3E7998D9CA7C}"/>
              </a:ext>
            </a:extLst>
          </p:cNvPr>
          <p:cNvSpPr/>
          <p:nvPr/>
        </p:nvSpPr>
        <p:spPr>
          <a:xfrm>
            <a:off x="5364088" y="4149080"/>
            <a:ext cx="3477756" cy="206508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Zadaću fotografiraj te mi pošalji u </a:t>
            </a:r>
            <a:r>
              <a:rPr lang="hr-HR" dirty="0"/>
              <a:t>V</a:t>
            </a:r>
            <a:r>
              <a:rPr lang="hr-HR" b="0" dirty="0"/>
              <a:t>iber grupu</a:t>
            </a:r>
          </a:p>
          <a:p>
            <a:pPr algn="ctr" eaLnBrk="1" hangingPunct="1">
              <a:defRPr/>
            </a:pPr>
            <a:r>
              <a:rPr lang="hr-HR" dirty="0"/>
              <a:t>od 18:30 do 19:00 h</a:t>
            </a:r>
            <a:endParaRPr lang="hr-HR" b="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2F436984-C1A8-4884-A342-88009D0457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4179664"/>
            <a:ext cx="3384808" cy="17185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DBC5FB-A27D-4263-9AD6-73E4CD66D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/>
              <a:t>I za kraj…</a:t>
            </a:r>
          </a:p>
        </p:txBody>
      </p:sp>
      <p:sp>
        <p:nvSpPr>
          <p:cNvPr id="23555" name="Rezervirano mjesto sadržaja 3">
            <a:extLst>
              <a:ext uri="{FF2B5EF4-FFF2-40B4-BE49-F238E27FC236}">
                <a16:creationId xmlns:a16="http://schemas.microsoft.com/office/drawing/2014/main" id="{CB735A90-1AAA-49B1-B2FC-61F593BC6AF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2060848"/>
            <a:ext cx="7543800" cy="1584176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dirty="0"/>
              <a:t>Kada odradiš ovaj sat na </a:t>
            </a:r>
            <a:r>
              <a:rPr lang="hr-HR" altLang="sr-Latn-RS" dirty="0" err="1"/>
              <a:t>yammer</a:t>
            </a:r>
            <a:r>
              <a:rPr lang="hr-HR" altLang="sr-Latn-RS" dirty="0"/>
              <a:t>-u stisni </a:t>
            </a:r>
            <a:r>
              <a:rPr lang="hr-HR" altLang="sr-Latn-RS" i="1" dirty="0" err="1"/>
              <a:t>like</a:t>
            </a:r>
            <a:r>
              <a:rPr lang="hr-HR" altLang="sr-Latn-RS" i="1" dirty="0"/>
              <a:t> </a:t>
            </a:r>
            <a:r>
              <a:rPr lang="hr-HR" altLang="sr-Latn-RS" dirty="0"/>
              <a:t>na post koji ću objaviti vezan uz ovu temu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hr-HR" altLang="sr-Latn-RS" dirty="0"/>
              <a:t>Bilješke u bilježnici pregledat ću kad se vratimo u školu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hr-HR" altLang="sr-Latn-R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CAF185-31F2-4ADC-8BEE-2DB50F775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r-HR" b="1" dirty="0">
                <a:solidFill>
                  <a:schemeClr val="accent2"/>
                </a:solidFill>
              </a:rPr>
              <a:t>UPUTE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AB97BED-A62A-4140-9199-12B519CFECA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770163"/>
            <a:ext cx="8229600" cy="487680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/>
              <a:t> pripremi si pribor za pisanje, bilježnicu i udžbenik, u ovoj cjelini nije dozvoljena upotreba džepnog računala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/>
              <a:t> u bilježnicu upiši naslov i datum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/>
              <a:t> prelazimo na novu cjelinu </a:t>
            </a:r>
            <a:r>
              <a:rPr lang="hr-HR" i="1" dirty="0"/>
              <a:t>(sustavi jednadžbi),</a:t>
            </a:r>
            <a:r>
              <a:rPr lang="hr-HR" dirty="0"/>
              <a:t> ali danas ćemo ipak najprije ponoviti rješavanje linearnih jednadžbi s jednom nepoznanicom (gradivo 6.razreda)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/>
              <a:t> riješi zadatke u bilježnicu  (pokušaj ih najprije sam/sama riješiti, tek nakon toga ići na rješenje)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b="1" dirty="0"/>
              <a:t>uz dio koji mora biti zapisan u bilježnicu stajat će znak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b="1" dirty="0"/>
              <a:t> radite na isti način kao što radimo na satu 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hr-HR" dirty="0"/>
              <a:t> riješi domaću zadaću</a:t>
            </a:r>
          </a:p>
          <a:p>
            <a:pPr eaLnBrk="1" hangingPunct="1">
              <a:defRPr/>
            </a:pPr>
            <a:endParaRPr lang="hr-HR" dirty="0"/>
          </a:p>
        </p:txBody>
      </p:sp>
      <p:pic>
        <p:nvPicPr>
          <p:cNvPr id="7172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611D6F20-1CCF-481B-B69F-526F20E2F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581128"/>
            <a:ext cx="53657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4400" b="1" dirty="0">
                <a:solidFill>
                  <a:schemeClr val="accent1">
                    <a:lumMod val="75000"/>
                  </a:schemeClr>
                </a:solidFill>
              </a:rPr>
              <a:t>SUSTAV DVIJE LINEARNE JEDNADŽBE S DVIJE NEPOZNANICE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1653CF9-6715-47C3-8A5D-F823C026B0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/>
              <a:t>LINEARNA JEDNADŽBA S JEDNOM NEPOZNANICOM - PONAVLJANJE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356B79FC-A161-4536-9A71-0EF6430C5EE3}"/>
              </a:ext>
            </a:extLst>
          </p:cNvPr>
          <p:cNvSpPr txBox="1"/>
          <p:nvPr/>
        </p:nvSpPr>
        <p:spPr>
          <a:xfrm>
            <a:off x="4139952" y="5301208"/>
            <a:ext cx="44582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sr-Latn-C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Školska godina 2019./2020.</a:t>
            </a:r>
          </a:p>
          <a:p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Razred: 7.b</a:t>
            </a:r>
          </a:p>
          <a:p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Nadnevak: 19.3.2020.</a:t>
            </a:r>
          </a:p>
          <a:p>
            <a:r>
              <a:rPr lang="hr-HR" sz="1600" dirty="0">
                <a:latin typeface="Times New Roman" pitchFamily="18" charset="0"/>
                <a:cs typeface="Times New Roman" pitchFamily="18" charset="0"/>
              </a:rPr>
              <a:t>Nastavnik: Viktorija Dimec Bračun, mag.educ.math</a:t>
            </a:r>
          </a:p>
        </p:txBody>
      </p:sp>
      <p:pic>
        <p:nvPicPr>
          <p:cNvPr id="5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E5555D9A-F1CD-46D8-82E1-F31141CF0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847975"/>
            <a:ext cx="1201567" cy="1301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0070C0"/>
                </a:solidFill>
              </a:rPr>
              <a:t>ALGEBRA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9956" y="1737361"/>
            <a:ext cx="8229600" cy="4525963"/>
          </a:xfrm>
        </p:spPr>
        <p:txBody>
          <a:bodyPr/>
          <a:lstStyle/>
          <a:p>
            <a:r>
              <a:rPr lang="hr-HR" dirty="0"/>
              <a:t>Dio matematike koji se bavi brojevima, nepoznanicama i jednadžbama</a:t>
            </a:r>
            <a:endParaRPr lang="hr-HR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245253" y="2140809"/>
            <a:ext cx="8653493" cy="3248025"/>
            <a:chOff x="204787" y="2181239"/>
            <a:chExt cx="8653493" cy="3248025"/>
          </a:xfrm>
        </p:grpSpPr>
        <p:pic>
          <p:nvPicPr>
            <p:cNvPr id="52226" name="Picture 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4787" y="2181239"/>
              <a:ext cx="4295775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2227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29180" y="2214554"/>
              <a:ext cx="4229100" cy="319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584" y="188640"/>
            <a:ext cx="7488832" cy="60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solidFill>
                  <a:srgbClr val="0070C0"/>
                </a:solidFill>
              </a:rPr>
              <a:t>Zamisli neki broj...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22960" y="1970592"/>
            <a:ext cx="8229600" cy="4525963"/>
          </a:xfrm>
        </p:spPr>
        <p:txBody>
          <a:bodyPr/>
          <a:lstStyle/>
          <a:p>
            <a:r>
              <a:rPr lang="hr-HR" dirty="0"/>
              <a:t>Dodaj mu 15</a:t>
            </a:r>
          </a:p>
          <a:p>
            <a:r>
              <a:rPr lang="hr-HR" dirty="0"/>
              <a:t>Udvostruči rezultat</a:t>
            </a:r>
          </a:p>
          <a:p>
            <a:r>
              <a:rPr lang="hr-HR" dirty="0"/>
              <a:t>Od toga oduzmi dvostruku vrijednost zamišljenog broja</a:t>
            </a:r>
          </a:p>
          <a:p>
            <a:endParaRPr lang="hr-HR" dirty="0"/>
          </a:p>
          <a:p>
            <a:r>
              <a:rPr lang="hr-HR" dirty="0"/>
              <a:t>Dobio si broj ...</a:t>
            </a:r>
          </a:p>
          <a:p>
            <a:r>
              <a:rPr lang="hr-HR" dirty="0"/>
              <a:t>... </a:t>
            </a:r>
            <a:r>
              <a:rPr lang="hr-HR" sz="4800" b="1" dirty="0">
                <a:solidFill>
                  <a:srgbClr val="0070C0"/>
                </a:solidFill>
              </a:rPr>
              <a:t>30</a:t>
            </a:r>
          </a:p>
          <a:p>
            <a:endParaRPr lang="hr-HR" dirty="0"/>
          </a:p>
          <a:p>
            <a:r>
              <a:rPr lang="hr-HR" dirty="0"/>
              <a:t>Objasni zašto!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36096" y="1012651"/>
            <a:ext cx="857256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sz="3600" b="1" dirty="0"/>
              <a:t>x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699792" y="1930991"/>
            <a:ext cx="128588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x + 15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28420" y="2458516"/>
            <a:ext cx="171451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2 (x + 15)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04248" y="2852936"/>
            <a:ext cx="194421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2 (x + 15) -2x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499992" y="3845487"/>
            <a:ext cx="2571768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hr-HR" b="1" dirty="0"/>
              <a:t>2 (x + 15) -2x = x</a:t>
            </a:r>
          </a:p>
        </p:txBody>
      </p:sp>
      <p:sp>
        <p:nvSpPr>
          <p:cNvPr id="11" name="Oblak 10">
            <a:extLst>
              <a:ext uri="{FF2B5EF4-FFF2-40B4-BE49-F238E27FC236}">
                <a16:creationId xmlns:a16="http://schemas.microsoft.com/office/drawing/2014/main" id="{D3B1EE35-16D7-477A-9D2E-7ECCC958001C}"/>
              </a:ext>
            </a:extLst>
          </p:cNvPr>
          <p:cNvSpPr/>
          <p:nvPr/>
        </p:nvSpPr>
        <p:spPr>
          <a:xfrm>
            <a:off x="5508105" y="4448050"/>
            <a:ext cx="3240359" cy="1749680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Pokušaj sada riješiti ovu jednadžbu u svoju bilježnicu.</a:t>
            </a:r>
          </a:p>
          <a:p>
            <a:pPr algn="ctr" eaLnBrk="1" hangingPunct="1">
              <a:defRPr/>
            </a:pPr>
            <a:r>
              <a:rPr lang="hr-HR" dirty="0"/>
              <a:t>Njeno rješenje je upravo broj 30.</a:t>
            </a:r>
            <a:endParaRPr lang="hr-HR" b="0" dirty="0"/>
          </a:p>
        </p:txBody>
      </p:sp>
      <p:pic>
        <p:nvPicPr>
          <p:cNvPr id="16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8370F4F3-BDF0-4932-9545-1A62BE2CF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631" y="3551703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blak 16">
            <a:extLst>
              <a:ext uri="{FF2B5EF4-FFF2-40B4-BE49-F238E27FC236}">
                <a16:creationId xmlns:a16="http://schemas.microsoft.com/office/drawing/2014/main" id="{BDBD9CEA-9318-4209-A0B5-31697C8BC7A7}"/>
              </a:ext>
            </a:extLst>
          </p:cNvPr>
          <p:cNvSpPr/>
          <p:nvPr/>
        </p:nvSpPr>
        <p:spPr>
          <a:xfrm>
            <a:off x="6453432" y="114371"/>
            <a:ext cx="2599128" cy="1450758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Slijedi uputu (računaj napamet ili si zapisuj)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8165" y="75180"/>
            <a:ext cx="2632462" cy="2993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Zad.1.:</a:t>
            </a:r>
            <a:r>
              <a:rPr lang="hr-HR" sz="3200" dirty="0"/>
              <a:t>Riješi jednadžbe: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822960" y="1893081"/>
                <a:ext cx="2571768" cy="571504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960" y="1893081"/>
                <a:ext cx="2571768" cy="5715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Object 4"/>
              <p:cNvSpPr txBox="1"/>
              <p:nvPr/>
            </p:nvSpPr>
            <p:spPr bwMode="auto">
              <a:xfrm>
                <a:off x="790678" y="2732480"/>
                <a:ext cx="2714625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678" y="2732480"/>
                <a:ext cx="2714625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7" name="Object 5"/>
              <p:cNvSpPr txBox="1"/>
              <p:nvPr/>
            </p:nvSpPr>
            <p:spPr bwMode="auto">
              <a:xfrm>
                <a:off x="790678" y="3616525"/>
                <a:ext cx="3035300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4277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678" y="3616525"/>
                <a:ext cx="3035300" cy="5715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8" name="Object 6"/>
              <p:cNvSpPr txBox="1"/>
              <p:nvPr/>
            </p:nvSpPr>
            <p:spPr bwMode="auto">
              <a:xfrm>
                <a:off x="790678" y="4500570"/>
                <a:ext cx="3641725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4278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0678" y="4500570"/>
                <a:ext cx="3641725" cy="5715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lak 13">
            <a:extLst>
              <a:ext uri="{FF2B5EF4-FFF2-40B4-BE49-F238E27FC236}">
                <a16:creationId xmlns:a16="http://schemas.microsoft.com/office/drawing/2014/main" id="{ED47185E-F24E-4A27-A796-25CAE0307903}"/>
              </a:ext>
            </a:extLst>
          </p:cNvPr>
          <p:cNvSpPr/>
          <p:nvPr/>
        </p:nvSpPr>
        <p:spPr>
          <a:xfrm>
            <a:off x="5508105" y="3616525"/>
            <a:ext cx="3456383" cy="258120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Prisjetimo se:</a:t>
            </a:r>
          </a:p>
          <a:p>
            <a:pPr algn="ctr" eaLnBrk="1" hangingPunct="1">
              <a:defRPr/>
            </a:pPr>
            <a:r>
              <a:rPr lang="hr-HR" dirty="0"/>
              <a:t>Nepoznanice na jednu stranu, brojeve na drugu.</a:t>
            </a:r>
          </a:p>
          <a:p>
            <a:pPr algn="ctr" eaLnBrk="1" hangingPunct="1">
              <a:defRPr/>
            </a:pPr>
            <a:r>
              <a:rPr lang="hr-HR" b="1" dirty="0"/>
              <a:t>Pazi na promjenu predznaka kod prebacivanja</a:t>
            </a:r>
          </a:p>
        </p:txBody>
      </p:sp>
      <p:pic>
        <p:nvPicPr>
          <p:cNvPr id="23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4D1DFFA5-0637-48D5-A66D-39266EAB7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0070C0"/>
                </a:solidFill>
              </a:rPr>
              <a:t>Rješenja:</a:t>
            </a:r>
            <a:endParaRPr lang="hr-HR" sz="3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822324" y="1892300"/>
                <a:ext cx="3029595" cy="182473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64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8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hr-H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64</m:t>
                    </m:r>
                  </m:oMath>
                </a14:m>
                <a:r>
                  <a:rPr lang="hr-HR" dirty="0">
                    <a:solidFill>
                      <a:srgbClr val="000000"/>
                    </a:solidFill>
                  </a:rPr>
                  <a:t>  /:8</a:t>
                </a:r>
              </a:p>
              <a:p>
                <a:pPr/>
                <a14:m>
                  <m:oMath xmlns:m="http://schemas.openxmlformats.org/officeDocument/2006/math">
                    <m:r>
                      <m:rPr>
                        <m:nor/>
                      </m:rP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hr-HR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y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>
                    <a:solidFill>
                      <a:srgbClr val="000000"/>
                    </a:solidFill>
                  </a:rPr>
                  <a:t>8</a:t>
                </a: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:endParaRPr lang="hr-HR" dirty="0">
                  <a:solidFill>
                    <a:srgbClr val="000000"/>
                  </a:solidFill>
                </a:endParaRPr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4" y="1892300"/>
                <a:ext cx="3029595" cy="18247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Object 4"/>
              <p:cNvSpPr txBox="1"/>
              <p:nvPr/>
            </p:nvSpPr>
            <p:spPr bwMode="auto">
              <a:xfrm>
                <a:off x="4067944" y="1866408"/>
                <a:ext cx="3096344" cy="2066647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16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-12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b="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4  /:2</m:t>
                      </m:r>
                    </m:oMath>
                  </m:oMathPara>
                </a14:m>
                <a:endParaRPr lang="hr-HR" b="0" dirty="0">
                  <a:solidFill>
                    <a:srgbClr val="00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      </m:t>
                    </m:r>
                    <m:r>
                      <m:rPr>
                        <m:sty m:val="p"/>
                      </m:rPr>
                      <a:rPr lang="hr-HR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x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2</a:t>
                </a:r>
              </a:p>
            </p:txBody>
          </p:sp>
        </mc:Choice>
        <mc:Fallback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67944" y="1866408"/>
                <a:ext cx="3096344" cy="20666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E66B5AF7-A053-4F5E-B0FB-785EDD9E6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DCD4D8F7-8F22-40BB-84BB-42F847FBC79E}"/>
                  </a:ext>
                </a:extLst>
              </p:cNvPr>
              <p:cNvSpPr txBox="1"/>
              <p:nvPr/>
            </p:nvSpPr>
            <p:spPr bwMode="auto">
              <a:xfrm>
                <a:off x="822324" y="3315475"/>
                <a:ext cx="3672408" cy="1651622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sty m:val="p"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</m:oMath>
                  </m:oMathPara>
                </a14:m>
                <a:endParaRPr lang="hr-HR" b="0" dirty="0">
                  <a:solidFill>
                    <a:srgbClr val="000000"/>
                  </a:solidFill>
                </a:endParaRPr>
              </a:p>
              <a:p>
                <a:pPr/>
                <a14:m>
                  <m:oMath xmlns:m="http://schemas.openxmlformats.org/officeDocument/2006/math">
                    <m:r>
                      <a:rPr lang="hr-H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hr-HR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hr-HR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hr-HR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r-HR" dirty="0"/>
                  <a:t>8  /:5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  <m:f>
                        <m:fPr>
                          <m:ctrlP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8" name="Object 5">
                <a:extLst>
                  <a:ext uri="{FF2B5EF4-FFF2-40B4-BE49-F238E27FC236}">
                    <a16:creationId xmlns:a16="http://schemas.microsoft.com/office/drawing/2014/main" id="{DCD4D8F7-8F22-40BB-84BB-42F847FBC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2324" y="3315475"/>
                <a:ext cx="3672408" cy="165162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DB95251A-B7ED-4D49-A905-7880305A493B}"/>
                  </a:ext>
                </a:extLst>
              </p:cNvPr>
              <p:cNvSpPr txBox="1"/>
              <p:nvPr/>
            </p:nvSpPr>
            <p:spPr bwMode="auto">
              <a:xfrm>
                <a:off x="4018409" y="3315474"/>
                <a:ext cx="4225999" cy="1409669"/>
              </a:xfrm>
              <a:prstGeom prst="rect">
                <a:avLst/>
              </a:prstGeom>
              <a:noFill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𝒅</m:t>
                      </m:r>
                      <m:r>
                        <a:rPr lang="hr-HR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</m:oMath>
                  </m:oMathPara>
                </a14:m>
                <a:endParaRPr lang="hr-HR" dirty="0">
                  <a:solidFill>
                    <a:srgbClr val="0000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+6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</m:t>
                      </m:r>
                      <m:r>
                        <m:rPr>
                          <m:nor/>
                        </m:rPr>
                        <a:rPr lang="hr-HR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     /:(−12)</m:t>
                      </m:r>
                    </m:oMath>
                  </m:oMathPara>
                </a14:m>
                <a:endParaRPr lang="hr-H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      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hr-HR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r-HR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hr-HR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19" name="Object 6">
                <a:extLst>
                  <a:ext uri="{FF2B5EF4-FFF2-40B4-BE49-F238E27FC236}">
                    <a16:creationId xmlns:a16="http://schemas.microsoft.com/office/drawing/2014/main" id="{DB95251A-B7ED-4D49-A905-7880305A4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18409" y="3315474"/>
                <a:ext cx="4225999" cy="14096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blak 19">
            <a:extLst>
              <a:ext uri="{FF2B5EF4-FFF2-40B4-BE49-F238E27FC236}">
                <a16:creationId xmlns:a16="http://schemas.microsoft.com/office/drawing/2014/main" id="{C8AD6353-2DBA-4A3F-984B-4BC0E823F6A7}"/>
              </a:ext>
            </a:extLst>
          </p:cNvPr>
          <p:cNvSpPr/>
          <p:nvPr/>
        </p:nvSpPr>
        <p:spPr>
          <a:xfrm>
            <a:off x="2195736" y="4806333"/>
            <a:ext cx="2232247" cy="1409669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sz="1200" b="0" dirty="0"/>
              <a:t>Kada nije djeljivo, rješenje zapisujemo kao razlomak (i/ili mješoviti broj).</a:t>
            </a:r>
            <a:endParaRPr lang="hr-HR" sz="1200" b="1" dirty="0"/>
          </a:p>
        </p:txBody>
      </p:sp>
    </p:spTree>
    <p:extLst>
      <p:ext uri="{BB962C8B-B14F-4D97-AF65-F5344CB8AC3E}">
        <p14:creationId xmlns:p14="http://schemas.microsoft.com/office/powerpoint/2010/main" val="110218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4276" grpId="0"/>
      <p:bldP spid="18" grpId="0"/>
      <p:bldP spid="19" grpId="0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969934"/>
            <a:ext cx="8229600" cy="774720"/>
          </a:xfrm>
        </p:spPr>
        <p:txBody>
          <a:bodyPr>
            <a:normAutofit/>
          </a:bodyPr>
          <a:lstStyle/>
          <a:p>
            <a:r>
              <a:rPr lang="hr-HR" sz="3600" b="1" dirty="0">
                <a:solidFill>
                  <a:srgbClr val="0070C0"/>
                </a:solidFill>
              </a:rPr>
              <a:t>Zad.2.: </a:t>
            </a:r>
            <a:r>
              <a:rPr lang="hr-HR" sz="3600" dirty="0"/>
              <a:t>Riješi jednadžbe: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Object 4"/>
              <p:cNvSpPr txBox="1"/>
              <p:nvPr/>
            </p:nvSpPr>
            <p:spPr bwMode="auto">
              <a:xfrm>
                <a:off x="827584" y="1988321"/>
                <a:ext cx="3643313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2(</m:t>
                      </m:r>
                      <m:r>
                        <m:rPr>
                          <m:sty m:val="p"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−3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27584" y="1988321"/>
                <a:ext cx="3643313" cy="5715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4276" name="Object 4"/>
              <p:cNvSpPr txBox="1"/>
              <p:nvPr/>
            </p:nvSpPr>
            <p:spPr bwMode="auto">
              <a:xfrm>
                <a:off x="791864" y="2767453"/>
                <a:ext cx="3714751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𝒃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−8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4276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864" y="2767453"/>
                <a:ext cx="3714751" cy="5715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303" name="Object 7"/>
              <p:cNvSpPr txBox="1"/>
              <p:nvPr/>
            </p:nvSpPr>
            <p:spPr bwMode="auto">
              <a:xfrm>
                <a:off x="791864" y="3519048"/>
                <a:ext cx="6107113" cy="57150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hr-HR" b="1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hr-HR" b="1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−14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)+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−18−5</m:t>
                      </m:r>
                      <m:r>
                        <m:rPr>
                          <m:nor/>
                        </m:rPr>
                        <a:rPr lang="hr-HR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hr-HR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hr-HR" dirty="0"/>
              </a:p>
            </p:txBody>
          </p:sp>
        </mc:Choice>
        <mc:Fallback>
          <p:sp>
            <p:nvSpPr>
              <p:cNvPr id="55303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91864" y="3519048"/>
                <a:ext cx="6107113" cy="571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r-H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blak 17">
            <a:extLst>
              <a:ext uri="{FF2B5EF4-FFF2-40B4-BE49-F238E27FC236}">
                <a16:creationId xmlns:a16="http://schemas.microsoft.com/office/drawing/2014/main" id="{DFE822B9-9FEE-4435-B301-9DF41C467E5D}"/>
              </a:ext>
            </a:extLst>
          </p:cNvPr>
          <p:cNvSpPr/>
          <p:nvPr/>
        </p:nvSpPr>
        <p:spPr>
          <a:xfrm>
            <a:off x="5508105" y="3616525"/>
            <a:ext cx="3456383" cy="2581205"/>
          </a:xfrm>
          <a:prstGeom prst="cloud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hr-HR" b="0" dirty="0"/>
              <a:t>Prisjetimo se:</a:t>
            </a:r>
          </a:p>
          <a:p>
            <a:pPr algn="ctr" eaLnBrk="1" hangingPunct="1">
              <a:defRPr/>
            </a:pPr>
            <a:r>
              <a:rPr lang="hr-HR" b="0" dirty="0"/>
              <a:t>Brojem ispred zagrade množimo svaki član u zagradi.</a:t>
            </a:r>
            <a:endParaRPr lang="hr-HR" b="1" dirty="0"/>
          </a:p>
        </p:txBody>
      </p:sp>
      <p:pic>
        <p:nvPicPr>
          <p:cNvPr id="19" name="Slika 3" descr="Slika na kojoj se prikazuje crtež&#10;&#10;Opis je automatski generiran">
            <a:extLst>
              <a:ext uri="{FF2B5EF4-FFF2-40B4-BE49-F238E27FC236}">
                <a16:creationId xmlns:a16="http://schemas.microsoft.com/office/drawing/2014/main" id="{A1A1912D-D160-4FD9-ABA8-52A78DF7A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6604"/>
            <a:ext cx="720080" cy="779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Topla plava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496</TotalTime>
  <Words>1029</Words>
  <Application>Microsoft Office PowerPoint</Application>
  <PresentationFormat>Prikaz na zaslonu (4:3)</PresentationFormat>
  <Paragraphs>144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Cambria Math</vt:lpstr>
      <vt:lpstr>Times New Roman</vt:lpstr>
      <vt:lpstr>Wingdings</vt:lpstr>
      <vt:lpstr>Retrospektiva</vt:lpstr>
      <vt:lpstr>PowerPoint prezentacija</vt:lpstr>
      <vt:lpstr>UPUTE</vt:lpstr>
      <vt:lpstr>SUSTAV DVIJE LINEARNE JEDNADŽBE S DVIJE NEPOZNANICE</vt:lpstr>
      <vt:lpstr>ALGEBRA</vt:lpstr>
      <vt:lpstr>PowerPoint prezentacija</vt:lpstr>
      <vt:lpstr>Zamisli neki broj...</vt:lpstr>
      <vt:lpstr>Zad.1.:Riješi jednadžbe:</vt:lpstr>
      <vt:lpstr>Rješenja:</vt:lpstr>
      <vt:lpstr>Zad.2.: Riješi jednadžbe:</vt:lpstr>
      <vt:lpstr>Rješenja:</vt:lpstr>
      <vt:lpstr>Zad.3.: Riješi jednadžbe:</vt:lpstr>
      <vt:lpstr>Rješenja:</vt:lpstr>
      <vt:lpstr>Rješenja:</vt:lpstr>
      <vt:lpstr>Zad.4.: Prepiši tekst u bilježnicu, zapiši ga u obliku jednadžbe te riješi jednadžbu. Zapiši odgovor.</vt:lpstr>
      <vt:lpstr>Zad.4.: Prepiši tekst u bilježnicu, zapiši ga u obliku jednadžbe te riješi jednadžbu. Zapiši odgovor.</vt:lpstr>
      <vt:lpstr>DOMAĆA ZADAĆA</vt:lpstr>
      <vt:lpstr>I za kraj…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SUSTAVI LINEARNIH JEDNADŽBI S DVJEMA NEPOZNANICAMA</dc:title>
  <dc:creator>Viktorija</dc:creator>
  <cp:lastModifiedBy>viktorija.dimec@skole.hr</cp:lastModifiedBy>
  <cp:revision>72</cp:revision>
  <dcterms:created xsi:type="dcterms:W3CDTF">2014-03-20T21:06:27Z</dcterms:created>
  <dcterms:modified xsi:type="dcterms:W3CDTF">2020-03-18T18:21:02Z</dcterms:modified>
</cp:coreProperties>
</file>